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361488" cy="15122525"/>
  <p:notesSz cx="6884988" cy="10018713"/>
  <p:defaultTextStyle>
    <a:defPPr>
      <a:defRPr lang="es-ES"/>
    </a:defPPr>
    <a:lvl1pPr marL="0" algn="l" defTabSz="114867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339" algn="l" defTabSz="114867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8678" algn="l" defTabSz="114867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3018" algn="l" defTabSz="114867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7357" algn="l" defTabSz="114867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1697" algn="l" defTabSz="114867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6036" algn="l" defTabSz="114867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0377" algn="l" defTabSz="114867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4714" algn="l" defTabSz="1148678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1B87"/>
    <a:srgbClr val="DA96D0"/>
    <a:srgbClr val="ECCCEA"/>
    <a:srgbClr val="D253FF"/>
    <a:srgbClr val="BD43AC"/>
    <a:srgbClr val="BC48AB"/>
    <a:srgbClr val="9900CC"/>
    <a:srgbClr val="EF99A1"/>
    <a:srgbClr val="E1B1D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6" autoAdjust="0"/>
    <p:restoredTop sz="94697" autoAdjust="0"/>
  </p:normalViewPr>
  <p:slideViewPr>
    <p:cSldViewPr>
      <p:cViewPr>
        <p:scale>
          <a:sx n="88" d="100"/>
          <a:sy n="88" d="100"/>
        </p:scale>
        <p:origin x="-288" y="3816"/>
      </p:cViewPr>
      <p:guideLst>
        <p:guide orient="horz" pos="4764"/>
        <p:guide pos="29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02113" y="472536"/>
            <a:ext cx="7957265" cy="4568291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4225" y="5828471"/>
            <a:ext cx="6553041" cy="45682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8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3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7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1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6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0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4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38796" y="11814511"/>
            <a:ext cx="2184347" cy="2047853"/>
          </a:xfrm>
        </p:spPr>
        <p:txBody>
          <a:bodyPr/>
          <a:lstStyle/>
          <a:p>
            <a:fld id="{97A6EEED-3F87-4C1B-993A-73BF14F5A084}" type="datetimeFigureOut">
              <a:rPr lang="es-ES" smtClean="0"/>
              <a:pPr/>
              <a:t>09/01/2011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98511" y="11972034"/>
            <a:ext cx="2964471" cy="2849446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BAB-4B82-42AF-8727-E0A15F8D965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34920" y="10585775"/>
            <a:ext cx="5616893" cy="124970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34920" y="1351227"/>
            <a:ext cx="5616893" cy="9073515"/>
          </a:xfrm>
        </p:spPr>
        <p:txBody>
          <a:bodyPr/>
          <a:lstStyle>
            <a:lvl1pPr marL="0" indent="0">
              <a:buNone/>
              <a:defRPr sz="4000"/>
            </a:lvl1pPr>
            <a:lvl2pPr marL="574339" indent="0">
              <a:buNone/>
              <a:defRPr sz="3600"/>
            </a:lvl2pPr>
            <a:lvl3pPr marL="1148678" indent="0">
              <a:buNone/>
              <a:defRPr sz="3100"/>
            </a:lvl3pPr>
            <a:lvl4pPr marL="1723018" indent="0">
              <a:buNone/>
              <a:defRPr sz="2700"/>
            </a:lvl4pPr>
            <a:lvl5pPr marL="2297357" indent="0">
              <a:buNone/>
              <a:defRPr sz="2700"/>
            </a:lvl5pPr>
            <a:lvl6pPr marL="2871697" indent="0">
              <a:buNone/>
              <a:defRPr sz="2700"/>
            </a:lvl6pPr>
            <a:lvl7pPr marL="3446036" indent="0">
              <a:buNone/>
              <a:defRPr sz="2700"/>
            </a:lvl7pPr>
            <a:lvl8pPr marL="4020377" indent="0">
              <a:buNone/>
              <a:defRPr sz="2700"/>
            </a:lvl8pPr>
            <a:lvl9pPr marL="4594714" indent="0">
              <a:buNone/>
              <a:defRPr sz="27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34920" y="11835483"/>
            <a:ext cx="5616893" cy="1774794"/>
          </a:xfrm>
        </p:spPr>
        <p:txBody>
          <a:bodyPr/>
          <a:lstStyle>
            <a:lvl1pPr marL="0" indent="0">
              <a:buNone/>
              <a:defRPr sz="1700"/>
            </a:lvl1pPr>
            <a:lvl2pPr marL="574339" indent="0">
              <a:buNone/>
              <a:defRPr sz="1400"/>
            </a:lvl2pPr>
            <a:lvl3pPr marL="1148678" indent="0">
              <a:buNone/>
              <a:defRPr sz="1300"/>
            </a:lvl3pPr>
            <a:lvl4pPr marL="1723018" indent="0">
              <a:buNone/>
              <a:defRPr sz="1300"/>
            </a:lvl4pPr>
            <a:lvl5pPr marL="2297357" indent="0">
              <a:buNone/>
              <a:defRPr sz="1300"/>
            </a:lvl5pPr>
            <a:lvl6pPr marL="2871697" indent="0">
              <a:buNone/>
              <a:defRPr sz="1300"/>
            </a:lvl6pPr>
            <a:lvl7pPr marL="3446036" indent="0">
              <a:buNone/>
              <a:defRPr sz="1300"/>
            </a:lvl7pPr>
            <a:lvl8pPr marL="4020377" indent="0">
              <a:buNone/>
              <a:defRPr sz="1300"/>
            </a:lvl8pPr>
            <a:lvl9pPr marL="4594714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EEED-3F87-4C1B-993A-73BF14F5A084}" type="datetimeFigureOut">
              <a:rPr lang="es-ES" smtClean="0"/>
              <a:pPr/>
              <a:t>09/01/2011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BAB-4B82-42AF-8727-E0A15F8D9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EEED-3F87-4C1B-993A-73BF14F5A084}" type="datetimeFigureOut">
              <a:rPr lang="es-ES" smtClean="0"/>
              <a:pPr/>
              <a:t>09/01/2011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BAB-4B82-42AF-8727-E0A15F8D9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7079" y="605610"/>
            <a:ext cx="2106335" cy="12903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68076" y="605610"/>
            <a:ext cx="6162978" cy="1290315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EEED-3F87-4C1B-993A-73BF14F5A084}" type="datetimeFigureOut">
              <a:rPr lang="es-ES" smtClean="0"/>
              <a:pPr/>
              <a:t>09/01/2011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BAB-4B82-42AF-8727-E0A15F8D9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EEED-3F87-4C1B-993A-73BF14F5A084}" type="datetimeFigureOut">
              <a:rPr lang="es-ES" smtClean="0"/>
              <a:pPr/>
              <a:t>09/01/2011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BAB-4B82-42AF-8727-E0A15F8D9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EEED-3F87-4C1B-993A-73BF14F5A084}" type="datetimeFigureOut">
              <a:rPr lang="es-ES" smtClean="0"/>
              <a:pPr/>
              <a:t>09/01/2011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BAB-4B82-42AF-8727-E0A15F8D9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9490" y="9717631"/>
            <a:ext cx="7957265" cy="3003502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39490" y="6409575"/>
            <a:ext cx="7957265" cy="330805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57433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8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72301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9735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7169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460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402037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947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EEED-3F87-4C1B-993A-73BF14F5A084}" type="datetimeFigureOut">
              <a:rPr lang="es-ES" smtClean="0"/>
              <a:pPr/>
              <a:t>09/01/2011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BAB-4B82-42AF-8727-E0A15F8D9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8078" y="3528593"/>
            <a:ext cx="4134657" cy="998016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8761" y="3528593"/>
            <a:ext cx="4134657" cy="998016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EEED-3F87-4C1B-993A-73BF14F5A084}" type="datetimeFigureOut">
              <a:rPr lang="es-ES" smtClean="0"/>
              <a:pPr/>
              <a:t>09/01/2011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BAB-4B82-42AF-8727-E0A15F8D9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084" y="3385071"/>
            <a:ext cx="4136285" cy="1410734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74339" indent="0">
              <a:buNone/>
              <a:defRPr sz="2700" b="1"/>
            </a:lvl2pPr>
            <a:lvl3pPr marL="1148678" indent="0">
              <a:buNone/>
              <a:defRPr sz="2300" b="1"/>
            </a:lvl3pPr>
            <a:lvl4pPr marL="1723018" indent="0">
              <a:buNone/>
              <a:defRPr sz="1900" b="1"/>
            </a:lvl4pPr>
            <a:lvl5pPr marL="2297357" indent="0">
              <a:buNone/>
              <a:defRPr sz="1900" b="1"/>
            </a:lvl5pPr>
            <a:lvl6pPr marL="2871697" indent="0">
              <a:buNone/>
              <a:defRPr sz="1900" b="1"/>
            </a:lvl6pPr>
            <a:lvl7pPr marL="3446036" indent="0">
              <a:buNone/>
              <a:defRPr sz="1900" b="1"/>
            </a:lvl7pPr>
            <a:lvl8pPr marL="4020377" indent="0">
              <a:buNone/>
              <a:defRPr sz="1900" b="1"/>
            </a:lvl8pPr>
            <a:lvl9pPr marL="4594714" indent="0">
              <a:buNone/>
              <a:defRPr sz="1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8084" y="4795806"/>
            <a:ext cx="4136285" cy="871295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755517" y="3385071"/>
            <a:ext cx="4137904" cy="1410734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74339" indent="0">
              <a:buNone/>
              <a:defRPr sz="2700" b="1"/>
            </a:lvl2pPr>
            <a:lvl3pPr marL="1148678" indent="0">
              <a:buNone/>
              <a:defRPr sz="2300" b="1"/>
            </a:lvl3pPr>
            <a:lvl4pPr marL="1723018" indent="0">
              <a:buNone/>
              <a:defRPr sz="1900" b="1"/>
            </a:lvl4pPr>
            <a:lvl5pPr marL="2297357" indent="0">
              <a:buNone/>
              <a:defRPr sz="1900" b="1"/>
            </a:lvl5pPr>
            <a:lvl6pPr marL="2871697" indent="0">
              <a:buNone/>
              <a:defRPr sz="1900" b="1"/>
            </a:lvl6pPr>
            <a:lvl7pPr marL="3446036" indent="0">
              <a:buNone/>
              <a:defRPr sz="1900" b="1"/>
            </a:lvl7pPr>
            <a:lvl8pPr marL="4020377" indent="0">
              <a:buNone/>
              <a:defRPr sz="1900" b="1"/>
            </a:lvl8pPr>
            <a:lvl9pPr marL="4594714" indent="0">
              <a:buNone/>
              <a:defRPr sz="1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55517" y="4795806"/>
            <a:ext cx="4137904" cy="871295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EEED-3F87-4C1B-993A-73BF14F5A084}" type="datetimeFigureOut">
              <a:rPr lang="es-ES" smtClean="0"/>
              <a:pPr/>
              <a:t>09/01/2011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BAB-4B82-42AF-8727-E0A15F8D9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EEED-3F87-4C1B-993A-73BF14F5A084}" type="datetimeFigureOut">
              <a:rPr lang="es-ES" smtClean="0"/>
              <a:pPr/>
              <a:t>09/01/2011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BAB-4B82-42AF-8727-E0A15F8D9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EEED-3F87-4C1B-993A-73BF14F5A084}" type="datetimeFigureOut">
              <a:rPr lang="es-ES" smtClean="0"/>
              <a:pPr/>
              <a:t>09/01/2011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BAB-4B82-42AF-8727-E0A15F8D9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079" y="602100"/>
            <a:ext cx="3079862" cy="256243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60091" y="602104"/>
            <a:ext cx="5233331" cy="12906654"/>
          </a:xfrm>
        </p:spPr>
        <p:txBody>
          <a:bodyPr/>
          <a:lstStyle>
            <a:lvl1pPr>
              <a:defRPr sz="4000"/>
            </a:lvl1pPr>
            <a:lvl2pPr>
              <a:defRPr sz="36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8079" y="3164536"/>
            <a:ext cx="3079862" cy="10344230"/>
          </a:xfrm>
        </p:spPr>
        <p:txBody>
          <a:bodyPr/>
          <a:lstStyle>
            <a:lvl1pPr marL="0" indent="0">
              <a:buNone/>
              <a:defRPr sz="1700"/>
            </a:lvl1pPr>
            <a:lvl2pPr marL="574339" indent="0">
              <a:buNone/>
              <a:defRPr sz="1400"/>
            </a:lvl2pPr>
            <a:lvl3pPr marL="1148678" indent="0">
              <a:buNone/>
              <a:defRPr sz="1300"/>
            </a:lvl3pPr>
            <a:lvl4pPr marL="1723018" indent="0">
              <a:buNone/>
              <a:defRPr sz="1300"/>
            </a:lvl4pPr>
            <a:lvl5pPr marL="2297357" indent="0">
              <a:buNone/>
              <a:defRPr sz="1300"/>
            </a:lvl5pPr>
            <a:lvl6pPr marL="2871697" indent="0">
              <a:buNone/>
              <a:defRPr sz="1300"/>
            </a:lvl6pPr>
            <a:lvl7pPr marL="3446036" indent="0">
              <a:buNone/>
              <a:defRPr sz="1300"/>
            </a:lvl7pPr>
            <a:lvl8pPr marL="4020377" indent="0">
              <a:buNone/>
              <a:defRPr sz="1300"/>
            </a:lvl8pPr>
            <a:lvl9pPr marL="4594714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EEED-3F87-4C1B-993A-73BF14F5A084}" type="datetimeFigureOut">
              <a:rPr lang="es-ES" smtClean="0"/>
              <a:pPr/>
              <a:t>09/01/2011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60BAB-4B82-42AF-8727-E0A15F8D9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rgbClr val="C284B2"/>
            </a:gs>
            <a:gs pos="30000">
              <a:srgbClr val="841B87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68076" y="605604"/>
            <a:ext cx="8425340" cy="2520420"/>
          </a:xfrm>
          <a:prstGeom prst="rect">
            <a:avLst/>
          </a:prstGeom>
        </p:spPr>
        <p:txBody>
          <a:bodyPr vert="horz" lIns="114866" tIns="57433" rIns="114866" bIns="5743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076" y="3528593"/>
            <a:ext cx="8425340" cy="9980168"/>
          </a:xfrm>
          <a:prstGeom prst="rect">
            <a:avLst/>
          </a:prstGeom>
        </p:spPr>
        <p:txBody>
          <a:bodyPr vert="horz" lIns="114866" tIns="57433" rIns="114866" bIns="5743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68076" y="14016346"/>
            <a:ext cx="2184347" cy="805136"/>
          </a:xfrm>
          <a:prstGeom prst="rect">
            <a:avLst/>
          </a:prstGeom>
        </p:spPr>
        <p:txBody>
          <a:bodyPr vert="horz" lIns="114866" tIns="57433" rIns="114866" bIns="5743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6EEED-3F87-4C1B-993A-73BF14F5A084}" type="datetimeFigureOut">
              <a:rPr lang="es-ES" smtClean="0"/>
              <a:pPr/>
              <a:t>09/01/2011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98511" y="14016346"/>
            <a:ext cx="2964471" cy="805136"/>
          </a:xfrm>
          <a:prstGeom prst="rect">
            <a:avLst/>
          </a:prstGeom>
        </p:spPr>
        <p:txBody>
          <a:bodyPr vert="horz" lIns="114866" tIns="57433" rIns="114866" bIns="5743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709069" y="14016346"/>
            <a:ext cx="2184347" cy="805136"/>
          </a:xfrm>
          <a:prstGeom prst="rect">
            <a:avLst/>
          </a:prstGeom>
        </p:spPr>
        <p:txBody>
          <a:bodyPr vert="horz" lIns="114866" tIns="57433" rIns="114866" bIns="5743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60BAB-4B82-42AF-8727-E0A15F8D9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1148678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754" indent="-430754" algn="l" defTabSz="1148678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3302" indent="-358962" algn="l" defTabSz="1148678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35850" indent="-287169" algn="l" defTabSz="1148678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10189" indent="-287169" algn="l" defTabSz="1148678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584528" indent="-287169" algn="l" defTabSz="1148678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158867" indent="-287169" algn="l" defTabSz="1148678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733206" indent="-287169" algn="l" defTabSz="1148678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307546" indent="-287169" algn="l" defTabSz="1148678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4881884" indent="-287169" algn="l" defTabSz="1148678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14867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339" algn="l" defTabSz="114867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8678" algn="l" defTabSz="114867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3018" algn="l" defTabSz="114867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357" algn="l" defTabSz="114867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1697" algn="l" defTabSz="114867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6036" algn="l" defTabSz="114867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0377" algn="l" defTabSz="114867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4714" algn="l" defTabSz="114867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5" Type="http://schemas.openxmlformats.org/officeDocument/2006/relationships/hyperlink" Target="http://images.google.com/imgres?imgurl=http://webpages.ull.es/users/filesp/IMAGENES/filesp34.gif&amp;imgrefurl=http://webpages.ull.es/users/filesp/&amp;usg=__q5d-5bHbkmU0JA2wVkkvzpjeKnk=&amp;h=35&amp;w=170&amp;sz=2&amp;hl=es&amp;start=3&amp;um=1&amp;tbnid=0mCDWu3QGOClCM:&amp;tbnh=20&amp;tbnw=99&amp;prev=/images?q=Filesp+ULL&amp;hl=es&amp;rls=com.microsoft:es:IE-SearchBox&amp;rlz=1I7GZEZ_es&amp;sa=N&amp;um=1" TargetMode="Externa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rgbClr val="C284B2"/>
            </a:gs>
            <a:gs pos="30000">
              <a:srgbClr val="841B87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texto"/>
          <p:cNvSpPr>
            <a:spLocks noGrp="1"/>
          </p:cNvSpPr>
          <p:nvPr>
            <p:ph type="body" sz="quarter" idx="4294967295"/>
          </p:nvPr>
        </p:nvSpPr>
        <p:spPr>
          <a:xfrm rot="10800000" flipV="1">
            <a:off x="1180282" y="12529814"/>
            <a:ext cx="2500330" cy="285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1100" b="1" dirty="0" smtClean="0">
                <a:solidFill>
                  <a:srgbClr val="C00000"/>
                </a:solidFill>
              </a:rPr>
              <a:t>Proyecto I+D  FFI2009-07181/FILO</a:t>
            </a:r>
          </a:p>
          <a:p>
            <a:pPr algn="ctr">
              <a:buNone/>
            </a:pPr>
            <a:r>
              <a:rPr lang="es-ES" sz="1400" dirty="0" smtClean="0"/>
              <a:t>    </a:t>
            </a:r>
            <a:endParaRPr lang="es-ES" sz="1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465902" y="2376686"/>
            <a:ext cx="8429684" cy="8784976"/>
          </a:xfrm>
          <a:solidFill>
            <a:srgbClr val="ECCCEA"/>
          </a:solidFill>
          <a:ln>
            <a:noFill/>
          </a:ln>
        </p:spPr>
        <p:txBody>
          <a:bodyPr>
            <a:noAutofit/>
          </a:bodyPr>
          <a:lstStyle/>
          <a:p>
            <a:pPr algn="ctr">
              <a:buNone/>
            </a:pPr>
            <a:endParaRPr lang="es-ES" sz="1600" b="1" cap="small" dirty="0" smtClean="0">
              <a:solidFill>
                <a:srgbClr val="CC0000"/>
              </a:solidFill>
            </a:endParaRPr>
          </a:p>
          <a:p>
            <a:pPr algn="ctr">
              <a:buNone/>
            </a:pPr>
            <a:r>
              <a:rPr lang="es-ES" sz="1600" b="1" cap="small" dirty="0" smtClean="0">
                <a:solidFill>
                  <a:srgbClr val="CC0000"/>
                </a:solidFill>
              </a:rPr>
              <a:t>Miércoles, 4 de mayo de 2011</a:t>
            </a:r>
            <a:endParaRPr lang="es-ES" sz="1600" dirty="0" smtClean="0">
              <a:solidFill>
                <a:srgbClr val="CC0000"/>
              </a:solidFill>
            </a:endParaRPr>
          </a:p>
          <a:p>
            <a:pPr algn="ctr">
              <a:buNone/>
            </a:pPr>
            <a:endParaRPr lang="es-ES" sz="800" b="1" dirty="0" smtClean="0">
              <a:solidFill>
                <a:srgbClr val="B12D9B"/>
              </a:solidFill>
            </a:endParaRPr>
          </a:p>
          <a:p>
            <a:pPr algn="ctr">
              <a:buNone/>
            </a:pPr>
            <a:r>
              <a:rPr lang="es-ES" sz="1600" b="1" dirty="0" smtClean="0">
                <a:solidFill>
                  <a:srgbClr val="812171"/>
                </a:solidFill>
              </a:rPr>
              <a:t>10:15 h</a:t>
            </a:r>
            <a:r>
              <a:rPr lang="es-ES" sz="1600" dirty="0" smtClean="0">
                <a:solidFill>
                  <a:srgbClr val="812171"/>
                </a:solidFill>
              </a:rPr>
              <a:t>. Apertura del seminario</a:t>
            </a:r>
          </a:p>
          <a:p>
            <a:pPr algn="ctr">
              <a:buNone/>
            </a:pPr>
            <a:endParaRPr lang="es-ES" sz="1600" dirty="0" smtClean="0">
              <a:solidFill>
                <a:srgbClr val="812171"/>
              </a:solidFill>
            </a:endParaRPr>
          </a:p>
          <a:p>
            <a:pPr algn="ctr">
              <a:buNone/>
            </a:pPr>
            <a:r>
              <a:rPr lang="es-ES" sz="1600" b="1" dirty="0" smtClean="0">
                <a:solidFill>
                  <a:srgbClr val="812171"/>
                </a:solidFill>
              </a:rPr>
              <a:t>10:30-13 h.</a:t>
            </a:r>
            <a:r>
              <a:rPr lang="es-ES" sz="1600" dirty="0" smtClean="0">
                <a:solidFill>
                  <a:srgbClr val="812171"/>
                </a:solidFill>
              </a:rPr>
              <a:t>  Sesión interactiva con los </a:t>
            </a:r>
            <a:r>
              <a:rPr lang="es-ES" sz="1600" dirty="0" smtClean="0">
                <a:solidFill>
                  <a:srgbClr val="812171"/>
                </a:solidFill>
              </a:rPr>
              <a:t>participantes</a:t>
            </a:r>
            <a:endParaRPr lang="es-ES" sz="1600" dirty="0" smtClean="0">
              <a:solidFill>
                <a:srgbClr val="812171"/>
              </a:solidFill>
            </a:endParaRPr>
          </a:p>
          <a:p>
            <a:pPr algn="ctr">
              <a:buNone/>
            </a:pPr>
            <a:r>
              <a:rPr lang="es-ES" sz="1600" dirty="0" smtClean="0">
                <a:solidFill>
                  <a:srgbClr val="812171"/>
                </a:solidFill>
              </a:rPr>
              <a:t>Prof. Dra. Nicole </a:t>
            </a:r>
            <a:r>
              <a:rPr lang="es-ES" sz="1600" dirty="0" err="1" smtClean="0">
                <a:solidFill>
                  <a:srgbClr val="812171"/>
                </a:solidFill>
              </a:rPr>
              <a:t>Delbecque</a:t>
            </a:r>
            <a:endParaRPr lang="es-ES" sz="1600" dirty="0" smtClean="0">
              <a:solidFill>
                <a:srgbClr val="812171"/>
              </a:solidFill>
            </a:endParaRPr>
          </a:p>
          <a:p>
            <a:pPr algn="ctr">
              <a:buNone/>
            </a:pPr>
            <a:r>
              <a:rPr lang="es-ES" sz="1600" b="1" dirty="0" smtClean="0">
                <a:solidFill>
                  <a:srgbClr val="812171"/>
                </a:solidFill>
              </a:rPr>
              <a:t>¿Cómo abordar alternancias gramaticales? Algunos ejemplos del español</a:t>
            </a:r>
            <a:endParaRPr lang="es-ES" sz="800" b="1" dirty="0" smtClean="0">
              <a:solidFill>
                <a:srgbClr val="812171"/>
              </a:solidFill>
            </a:endParaRPr>
          </a:p>
          <a:p>
            <a:pPr algn="ctr">
              <a:buNone/>
            </a:pPr>
            <a:endParaRPr lang="es-ES" sz="1400" b="1" cap="small" dirty="0" smtClean="0">
              <a:solidFill>
                <a:srgbClr val="B12D9B"/>
              </a:solidFill>
            </a:endParaRPr>
          </a:p>
          <a:p>
            <a:pPr algn="ctr">
              <a:buNone/>
            </a:pPr>
            <a:r>
              <a:rPr lang="es-ES" sz="1600" b="1" cap="small" dirty="0" smtClean="0">
                <a:solidFill>
                  <a:srgbClr val="CC0000"/>
                </a:solidFill>
              </a:rPr>
              <a:t>Jueves, 5 de mayo de 2011</a:t>
            </a:r>
          </a:p>
          <a:p>
            <a:pPr algn="ctr">
              <a:buNone/>
            </a:pPr>
            <a:endParaRPr lang="es-ES" sz="800" b="1" cap="small" dirty="0" smtClean="0">
              <a:solidFill>
                <a:srgbClr val="B12D9B"/>
              </a:solidFill>
            </a:endParaRPr>
          </a:p>
          <a:p>
            <a:pPr algn="ctr">
              <a:buNone/>
            </a:pPr>
            <a:r>
              <a:rPr lang="es-ES" sz="1600" b="1" dirty="0" smtClean="0">
                <a:solidFill>
                  <a:srgbClr val="812171"/>
                </a:solidFill>
              </a:rPr>
              <a:t>10:30-13:30 h</a:t>
            </a:r>
            <a:r>
              <a:rPr lang="es-ES" sz="1600" dirty="0" smtClean="0">
                <a:solidFill>
                  <a:srgbClr val="812171"/>
                </a:solidFill>
              </a:rPr>
              <a:t>. Sesión interactiva con los participantes. Presentación de resultados del proyecto de investigación: “Los estilos de comunicación y sus bases cognitivas en el estudio de la variación sintáctica en español” </a:t>
            </a:r>
            <a:r>
              <a:rPr lang="es-ES" sz="1600" b="1" dirty="0" smtClean="0">
                <a:solidFill>
                  <a:srgbClr val="812171"/>
                </a:solidFill>
              </a:rPr>
              <a:t>(FFI2009-07181/FILO)</a:t>
            </a:r>
          </a:p>
          <a:p>
            <a:pPr algn="ctr">
              <a:spcBef>
                <a:spcPts val="1200"/>
              </a:spcBef>
              <a:buNone/>
            </a:pPr>
            <a:r>
              <a:rPr lang="es-ES" sz="1400" dirty="0" smtClean="0">
                <a:solidFill>
                  <a:srgbClr val="812171"/>
                </a:solidFill>
              </a:rPr>
              <a:t>	</a:t>
            </a:r>
            <a:r>
              <a:rPr lang="es-ES" sz="1600" dirty="0" smtClean="0">
                <a:solidFill>
                  <a:srgbClr val="812171"/>
                </a:solidFill>
              </a:rPr>
              <a:t> </a:t>
            </a:r>
            <a:r>
              <a:rPr lang="es-ES" sz="1600" b="1" dirty="0" smtClean="0">
                <a:solidFill>
                  <a:srgbClr val="812171"/>
                </a:solidFill>
              </a:rPr>
              <a:t>10: </a:t>
            </a:r>
            <a:r>
              <a:rPr lang="es-ES" sz="1600" b="1" dirty="0" smtClean="0">
                <a:solidFill>
                  <a:srgbClr val="812171"/>
                </a:solidFill>
              </a:rPr>
              <a:t>30- </a:t>
            </a:r>
            <a:r>
              <a:rPr lang="es-ES" sz="1600" b="1" dirty="0" smtClean="0">
                <a:solidFill>
                  <a:srgbClr val="812171"/>
                </a:solidFill>
              </a:rPr>
              <a:t>12:00 </a:t>
            </a:r>
            <a:r>
              <a:rPr lang="es-ES" sz="1600" b="1" dirty="0" smtClean="0">
                <a:solidFill>
                  <a:srgbClr val="812171"/>
                </a:solidFill>
              </a:rPr>
              <a:t>h</a:t>
            </a:r>
            <a:r>
              <a:rPr lang="es-ES" sz="1600" dirty="0" smtClean="0">
                <a:solidFill>
                  <a:srgbClr val="812171"/>
                </a:solidFill>
              </a:rPr>
              <a:t>. Prof. Dra. María José Serrano (Universidad de La Laguna)</a:t>
            </a:r>
          </a:p>
          <a:p>
            <a:pPr algn="ctr">
              <a:buNone/>
            </a:pPr>
            <a:r>
              <a:rPr lang="es-ES" sz="1600" b="1" dirty="0" smtClean="0">
                <a:solidFill>
                  <a:srgbClr val="841B87"/>
                </a:solidFill>
              </a:rPr>
              <a:t>Variación, sociedad y cognición: los sujetos pronominales</a:t>
            </a:r>
          </a:p>
          <a:p>
            <a:pPr algn="ctr">
              <a:buNone/>
            </a:pPr>
            <a:endParaRPr lang="es-ES" sz="1600" dirty="0" smtClean="0">
              <a:solidFill>
                <a:srgbClr val="841B87"/>
              </a:solidFill>
            </a:endParaRPr>
          </a:p>
          <a:p>
            <a:pPr algn="ctr">
              <a:buNone/>
            </a:pPr>
            <a:r>
              <a:rPr lang="es-ES" sz="1600" b="1" dirty="0" smtClean="0">
                <a:solidFill>
                  <a:srgbClr val="841B87"/>
                </a:solidFill>
              </a:rPr>
              <a:t>12:00-13,30 </a:t>
            </a:r>
            <a:r>
              <a:rPr lang="es-ES" sz="1600" b="1" dirty="0" smtClean="0">
                <a:solidFill>
                  <a:srgbClr val="841B87"/>
                </a:solidFill>
              </a:rPr>
              <a:t>h</a:t>
            </a:r>
            <a:r>
              <a:rPr lang="es-ES" sz="1600" dirty="0" smtClean="0">
                <a:solidFill>
                  <a:srgbClr val="841B87"/>
                </a:solidFill>
              </a:rPr>
              <a:t>. Elisa Machado Soto (Becaria de investigación de la Universidad de La Laguna)</a:t>
            </a:r>
          </a:p>
          <a:p>
            <a:pPr>
              <a:buNone/>
            </a:pPr>
            <a:r>
              <a:rPr lang="es-ES" sz="1400" cap="small" dirty="0" smtClean="0">
                <a:solidFill>
                  <a:srgbClr val="841B87"/>
                </a:solidFill>
              </a:rPr>
              <a:t>		</a:t>
            </a:r>
            <a:r>
              <a:rPr lang="es-ES" sz="1400" dirty="0">
                <a:solidFill>
                  <a:srgbClr val="841B87"/>
                </a:solidFill>
              </a:rPr>
              <a:t> </a:t>
            </a:r>
            <a:r>
              <a:rPr lang="es-ES" sz="1400" dirty="0" smtClean="0">
                <a:solidFill>
                  <a:srgbClr val="841B87"/>
                </a:solidFill>
              </a:rPr>
              <a:t>     </a:t>
            </a:r>
            <a:r>
              <a:rPr lang="es-ES" sz="1600" b="1" dirty="0" smtClean="0">
                <a:solidFill>
                  <a:srgbClr val="841B87"/>
                </a:solidFill>
              </a:rPr>
              <a:t>Variación, sociedad y cognición: las construcciones de pasiv</a:t>
            </a:r>
            <a:r>
              <a:rPr lang="es-ES" sz="1600" b="1" dirty="0" smtClean="0">
                <a:solidFill>
                  <a:srgbClr val="B12D9B"/>
                </a:solidFill>
              </a:rPr>
              <a:t>a</a:t>
            </a:r>
          </a:p>
          <a:p>
            <a:pPr algn="ctr">
              <a:buNone/>
            </a:pPr>
            <a:endParaRPr lang="es-ES" sz="1600" cap="small" dirty="0" smtClean="0">
              <a:solidFill>
                <a:srgbClr val="CC0000"/>
              </a:solidFill>
            </a:endParaRPr>
          </a:p>
          <a:p>
            <a:pPr algn="ctr">
              <a:buNone/>
            </a:pPr>
            <a:r>
              <a:rPr lang="es-ES" sz="1600" b="1" cap="small" dirty="0" smtClean="0">
                <a:solidFill>
                  <a:srgbClr val="CC0000"/>
                </a:solidFill>
              </a:rPr>
              <a:t>viernes, 6 de mayo de 2011</a:t>
            </a:r>
            <a:endParaRPr lang="es-ES" sz="1600" dirty="0" smtClean="0">
              <a:solidFill>
                <a:srgbClr val="CC0000"/>
              </a:solidFill>
            </a:endParaRPr>
          </a:p>
          <a:p>
            <a:pPr algn="ctr">
              <a:buNone/>
            </a:pPr>
            <a:endParaRPr lang="es-ES" sz="800" dirty="0" smtClean="0">
              <a:solidFill>
                <a:srgbClr val="B12D9B"/>
              </a:solidFill>
            </a:endParaRPr>
          </a:p>
          <a:p>
            <a:pPr lvl="0" algn="ctr">
              <a:buNone/>
            </a:pPr>
            <a:r>
              <a:rPr lang="es-ES" sz="1600" b="1" dirty="0" smtClean="0">
                <a:solidFill>
                  <a:srgbClr val="812171"/>
                </a:solidFill>
              </a:rPr>
              <a:t>10:30-13:00 h</a:t>
            </a:r>
            <a:r>
              <a:rPr lang="es-ES" sz="1600" dirty="0" smtClean="0">
                <a:solidFill>
                  <a:srgbClr val="812171"/>
                </a:solidFill>
              </a:rPr>
              <a:t>. Sesión interactiva con los participantes. </a:t>
            </a:r>
            <a:r>
              <a:rPr lang="es-ES" sz="1600" dirty="0">
                <a:solidFill>
                  <a:srgbClr val="812171"/>
                </a:solidFill>
              </a:rPr>
              <a:t>Presentación de resultados del proyecto de investigación: </a:t>
            </a:r>
            <a:r>
              <a:rPr lang="es-ES" sz="1600" dirty="0" smtClean="0">
                <a:solidFill>
                  <a:srgbClr val="812171"/>
                </a:solidFill>
              </a:rPr>
              <a:t>Los </a:t>
            </a:r>
            <a:r>
              <a:rPr lang="es-ES" sz="1600" dirty="0">
                <a:solidFill>
                  <a:srgbClr val="812171"/>
                </a:solidFill>
              </a:rPr>
              <a:t>estilos de comunicación y sus bases cognitivas en el estudio de la variación sintáctica en </a:t>
            </a:r>
            <a:r>
              <a:rPr lang="es-ES" sz="1600" dirty="0" smtClean="0">
                <a:solidFill>
                  <a:srgbClr val="812171"/>
                </a:solidFill>
              </a:rPr>
              <a:t>español </a:t>
            </a:r>
            <a:r>
              <a:rPr lang="es-ES" sz="1600" b="1" dirty="0">
                <a:solidFill>
                  <a:srgbClr val="812171"/>
                </a:solidFill>
              </a:rPr>
              <a:t>(FFI2009-07181/FILO)</a:t>
            </a:r>
          </a:p>
          <a:p>
            <a:pPr algn="ctr">
              <a:buNone/>
            </a:pPr>
            <a:endParaRPr lang="es-ES" sz="1400" dirty="0" smtClean="0">
              <a:solidFill>
                <a:srgbClr val="812171"/>
              </a:solidFill>
            </a:endParaRPr>
          </a:p>
          <a:p>
            <a:pPr lvl="0" algn="ctr">
              <a:spcBef>
                <a:spcPts val="1200"/>
              </a:spcBef>
              <a:buNone/>
            </a:pPr>
            <a:r>
              <a:rPr lang="es-ES" sz="1600" dirty="0">
                <a:solidFill>
                  <a:srgbClr val="812171"/>
                </a:solidFill>
              </a:rPr>
              <a:t>Prof. Dr. Miguel Ángel </a:t>
            </a:r>
            <a:r>
              <a:rPr lang="es-ES" sz="1600" dirty="0" err="1">
                <a:solidFill>
                  <a:srgbClr val="812171"/>
                </a:solidFill>
              </a:rPr>
              <a:t>Aijón</a:t>
            </a:r>
            <a:r>
              <a:rPr lang="es-ES" sz="1600" dirty="0">
                <a:solidFill>
                  <a:srgbClr val="812171"/>
                </a:solidFill>
              </a:rPr>
              <a:t> Oliva (Universidad de Salamanca</a:t>
            </a:r>
            <a:r>
              <a:rPr lang="es-ES" sz="1600" dirty="0" smtClean="0">
                <a:solidFill>
                  <a:srgbClr val="812171"/>
                </a:solidFill>
              </a:rPr>
              <a:t>)</a:t>
            </a:r>
            <a:endParaRPr lang="es-ES" sz="1600" dirty="0">
              <a:solidFill>
                <a:srgbClr val="000000"/>
              </a:solidFill>
              <a:latin typeface="Arial"/>
            </a:endParaRPr>
          </a:p>
          <a:p>
            <a:pPr marL="0" indent="0" algn="ctr">
              <a:buNone/>
            </a:pPr>
            <a:r>
              <a:rPr lang="es-ES" sz="20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s-ES" sz="1600" b="1" dirty="0" smtClean="0">
                <a:solidFill>
                  <a:srgbClr val="841B87"/>
                </a:solidFill>
                <a:latin typeface="+mj-lt"/>
              </a:rPr>
              <a:t>Gramática y comunicación social: la variación en el sujeto pronominal como elemento de estilo </a:t>
            </a:r>
            <a:endParaRPr lang="es-ES" sz="1600" b="1" dirty="0">
              <a:solidFill>
                <a:srgbClr val="841B87"/>
              </a:solidFill>
            </a:endParaRPr>
          </a:p>
          <a:p>
            <a:pPr algn="ctr">
              <a:buNone/>
            </a:pPr>
            <a:endParaRPr lang="es-ES" sz="800" dirty="0" smtClean="0">
              <a:solidFill>
                <a:srgbClr val="812171"/>
              </a:solidFill>
            </a:endParaRPr>
          </a:p>
          <a:p>
            <a:pPr algn="ctr">
              <a:buNone/>
            </a:pPr>
            <a:r>
              <a:rPr lang="es-ES" sz="1600" b="1" dirty="0" smtClean="0">
                <a:solidFill>
                  <a:srgbClr val="812171"/>
                </a:solidFill>
              </a:rPr>
              <a:t>13:00 h</a:t>
            </a:r>
            <a:r>
              <a:rPr lang="es-ES" sz="1600" dirty="0" smtClean="0">
                <a:solidFill>
                  <a:srgbClr val="812171"/>
                </a:solidFill>
              </a:rPr>
              <a:t>. Clausura del seminario</a:t>
            </a:r>
          </a:p>
          <a:p>
            <a:pPr algn="ctr">
              <a:buNone/>
            </a:pPr>
            <a:endParaRPr lang="es-ES" sz="1400" dirty="0" smtClean="0">
              <a:latin typeface="Palatino Linotype" pitchFamily="18" charset="0"/>
            </a:endParaRPr>
          </a:p>
        </p:txBody>
      </p:sp>
      <p:pic>
        <p:nvPicPr>
          <p:cNvPr id="5" name="4 Imagen" descr="http://ceipac.gh.ub.es/imgc/micinn%201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3158" y="11305678"/>
            <a:ext cx="2071702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3695644" y="11245092"/>
            <a:ext cx="5286412" cy="2000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s-ES" sz="1400" b="1" cap="small" dirty="0" smtClean="0">
              <a:solidFill>
                <a:srgbClr val="CC0000"/>
              </a:solidFill>
            </a:endParaRPr>
          </a:p>
          <a:p>
            <a:pPr algn="r">
              <a:buNone/>
            </a:pPr>
            <a:r>
              <a:rPr lang="es-ES" sz="1400" b="1" cap="small" dirty="0" smtClean="0">
                <a:solidFill>
                  <a:srgbClr val="841B87"/>
                </a:solidFill>
              </a:rPr>
              <a:t>Organización</a:t>
            </a:r>
            <a:endParaRPr lang="es-ES" sz="1400" b="1" dirty="0" smtClean="0">
              <a:solidFill>
                <a:srgbClr val="841B87"/>
              </a:solidFill>
            </a:endParaRPr>
          </a:p>
          <a:p>
            <a:pPr algn="r">
              <a:buNone/>
            </a:pPr>
            <a:r>
              <a:rPr lang="es-ES" sz="1400" dirty="0" smtClean="0">
                <a:solidFill>
                  <a:srgbClr val="C00000"/>
                </a:solidFill>
              </a:rPr>
              <a:t>Grupo de investigación “Comunicación, sociedad y lenguajes”</a:t>
            </a:r>
          </a:p>
          <a:p>
            <a:pPr algn="r">
              <a:buNone/>
            </a:pPr>
            <a:r>
              <a:rPr lang="es-ES" sz="1400" dirty="0" smtClean="0">
                <a:solidFill>
                  <a:srgbClr val="C00000"/>
                </a:solidFill>
              </a:rPr>
              <a:t>  www.cosolen.com</a:t>
            </a:r>
          </a:p>
          <a:p>
            <a:pPr algn="r">
              <a:buNone/>
            </a:pPr>
            <a:endParaRPr lang="es-ES" sz="1400" b="1" cap="small" dirty="0" smtClean="0">
              <a:solidFill>
                <a:srgbClr val="CC0000"/>
              </a:solidFill>
            </a:endParaRPr>
          </a:p>
          <a:p>
            <a:pPr algn="r">
              <a:buNone/>
            </a:pPr>
            <a:r>
              <a:rPr lang="es-ES" sz="1400" b="1" cap="small" dirty="0" smtClean="0">
                <a:solidFill>
                  <a:srgbClr val="841B87"/>
                </a:solidFill>
              </a:rPr>
              <a:t>Información y matrícula</a:t>
            </a:r>
            <a:endParaRPr lang="es-ES" sz="1400" b="1" dirty="0" smtClean="0">
              <a:solidFill>
                <a:srgbClr val="841B87"/>
              </a:solidFill>
            </a:endParaRPr>
          </a:p>
          <a:p>
            <a:pPr algn="r">
              <a:buNone/>
            </a:pPr>
            <a:r>
              <a:rPr lang="es-ES" sz="1400" dirty="0" smtClean="0">
                <a:solidFill>
                  <a:srgbClr val="C00000"/>
                </a:solidFill>
              </a:rPr>
              <a:t>María José Serrano (mjserran@ull.es</a:t>
            </a:r>
            <a:r>
              <a:rPr lang="es-ES" sz="1400" dirty="0" smtClean="0">
                <a:solidFill>
                  <a:srgbClr val="812171"/>
                </a:solidFill>
              </a:rPr>
              <a:t>)</a:t>
            </a:r>
          </a:p>
          <a:p>
            <a:pPr algn="r"/>
            <a:r>
              <a:rPr lang="es-ES" sz="1400" dirty="0" smtClean="0">
                <a:solidFill>
                  <a:srgbClr val="812171"/>
                </a:solidFill>
              </a:rPr>
              <a:t>  </a:t>
            </a:r>
          </a:p>
          <a:p>
            <a:pPr algn="r">
              <a:buNone/>
            </a:pPr>
            <a:endParaRPr lang="es-ES" sz="1400" dirty="0" smtClean="0">
              <a:solidFill>
                <a:srgbClr val="812171"/>
              </a:solidFill>
            </a:endParaRPr>
          </a:p>
          <a:p>
            <a:pPr algn="r">
              <a:buNone/>
            </a:pPr>
            <a:r>
              <a:rPr lang="es-ES" sz="1400" dirty="0" smtClean="0">
                <a:solidFill>
                  <a:srgbClr val="C00000"/>
                </a:solidFill>
              </a:rPr>
              <a:t>Plazo de matrícula: 15 de abril – 3 de mayo de 2011</a:t>
            </a:r>
          </a:p>
          <a:p>
            <a:pPr algn="r">
              <a:buNone/>
            </a:pPr>
            <a:r>
              <a:rPr lang="es-ES" sz="1400" dirty="0" smtClean="0">
                <a:solidFill>
                  <a:srgbClr val="C00000"/>
                </a:solidFill>
              </a:rPr>
              <a:t>(1 crédito de libre elección</a:t>
            </a:r>
            <a:r>
              <a:rPr lang="es-ES" sz="1400" dirty="0" smtClean="0">
                <a:solidFill>
                  <a:srgbClr val="812171"/>
                </a:solidFill>
              </a:rPr>
              <a:t>)</a:t>
            </a:r>
          </a:p>
          <a:p>
            <a:pPr>
              <a:buNone/>
            </a:pPr>
            <a:endParaRPr lang="es-ES" sz="1200" dirty="0" smtClean="0">
              <a:solidFill>
                <a:srgbClr val="7030A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3614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3614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3614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6" name="15 Imagen" descr="http://www.miren.ethz.ch/workshops/jpg/ull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20704" y="13245356"/>
            <a:ext cx="1643074" cy="1428760"/>
          </a:xfrm>
          <a:prstGeom prst="rect">
            <a:avLst/>
          </a:prstGeom>
          <a:solidFill>
            <a:srgbClr val="F5BDC2"/>
          </a:solidFill>
          <a:ln w="9525">
            <a:noFill/>
            <a:miter lim="800000"/>
            <a:headEnd/>
            <a:tailEnd/>
          </a:ln>
        </p:spPr>
      </p:pic>
      <p:pic>
        <p:nvPicPr>
          <p:cNvPr id="17" name="16 Imagen" descr="http://t3.gstatic.com/images?q=tbn:0mCDWu3QGOClCM:http://webpages.ull.es/users/filesp/IMAGENES/filesp34.gif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89056" y="13633492"/>
            <a:ext cx="114300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CuadroTexto"/>
          <p:cNvSpPr txBox="1"/>
          <p:nvPr/>
        </p:nvSpPr>
        <p:spPr>
          <a:xfrm>
            <a:off x="432272" y="576486"/>
            <a:ext cx="8424936" cy="1661993"/>
          </a:xfrm>
          <a:prstGeom prst="rect">
            <a:avLst/>
          </a:prstGeom>
          <a:pattFill prst="divot">
            <a:fgClr>
              <a:srgbClr val="841B87"/>
            </a:fgClr>
            <a:bgClr>
              <a:schemeClr val="bg1"/>
            </a:bgClr>
          </a:patt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</a:pPr>
            <a:r>
              <a:rPr lang="es-ES" sz="2400" b="1" dirty="0" smtClean="0">
                <a:solidFill>
                  <a:srgbClr val="B12D9B"/>
                </a:solidFill>
                <a:latin typeface="Palatino Linotype" pitchFamily="18" charset="0"/>
              </a:rPr>
              <a:t> </a:t>
            </a:r>
            <a:r>
              <a:rPr lang="es-ES" sz="2400" b="1" cap="small" dirty="0" smtClean="0">
                <a:solidFill>
                  <a:srgbClr val="CC0000"/>
                </a:solidFill>
                <a:latin typeface="Palatino Linotype" pitchFamily="18" charset="0"/>
              </a:rPr>
              <a:t>Seminario sobre Variación, Sociedad y Cognición </a:t>
            </a:r>
            <a:endParaRPr lang="es-ES" sz="2400" b="1" cap="small" dirty="0">
              <a:solidFill>
                <a:srgbClr val="CC0000"/>
              </a:solidFill>
              <a:latin typeface="Palatino Linotype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s-ES" sz="2400" b="1" dirty="0" smtClean="0">
                <a:solidFill>
                  <a:srgbClr val="CC0000"/>
                </a:solidFill>
                <a:latin typeface="Palatino Linotype" pitchFamily="18" charset="0"/>
              </a:rPr>
              <a:t>4-6 de mayo de 2011</a:t>
            </a:r>
            <a:r>
              <a:rPr lang="es-ES" sz="2400" dirty="0" smtClean="0">
                <a:solidFill>
                  <a:srgbClr val="CC0000"/>
                </a:solidFill>
                <a:latin typeface="Palatino Linotype" pitchFamily="18" charset="0"/>
              </a:rPr>
              <a:t/>
            </a:r>
            <a:br>
              <a:rPr lang="es-ES" sz="2400" dirty="0" smtClean="0">
                <a:solidFill>
                  <a:srgbClr val="CC0000"/>
                </a:solidFill>
                <a:latin typeface="Palatino Linotype" pitchFamily="18" charset="0"/>
              </a:rPr>
            </a:br>
            <a:r>
              <a:rPr lang="es-ES" sz="2400" dirty="0" smtClean="0">
                <a:solidFill>
                  <a:srgbClr val="CC0000"/>
                </a:solidFill>
                <a:latin typeface="Palatino Linotype" pitchFamily="18" charset="0"/>
              </a:rPr>
              <a:t>Universidad de La Laguna</a:t>
            </a:r>
            <a:br>
              <a:rPr lang="es-ES" sz="2400" dirty="0" smtClean="0">
                <a:solidFill>
                  <a:srgbClr val="CC0000"/>
                </a:solidFill>
                <a:latin typeface="Palatino Linotype" pitchFamily="18" charset="0"/>
              </a:rPr>
            </a:br>
            <a:r>
              <a:rPr lang="es-ES" sz="2000" dirty="0" smtClean="0">
                <a:solidFill>
                  <a:srgbClr val="CC0000"/>
                </a:solidFill>
                <a:latin typeface="Palatino Linotype" pitchFamily="18" charset="0"/>
              </a:rPr>
              <a:t>(Sala de Audiovisuales de la Facultad de Filología)</a:t>
            </a:r>
            <a:endParaRPr lang="es-ES" dirty="0">
              <a:solidFill>
                <a:srgbClr val="CC0000"/>
              </a:solidFill>
            </a:endParaRPr>
          </a:p>
        </p:txBody>
      </p:sp>
      <p:pic>
        <p:nvPicPr>
          <p:cNvPr id="13" name="12 Imagen" descr="http://ceipac.gh.ub.es/imgc/micinn%201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6070" y="12995728"/>
            <a:ext cx="207170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0 Marcador de texto"/>
          <p:cNvSpPr txBox="1">
            <a:spLocks/>
          </p:cNvSpPr>
          <p:nvPr/>
        </p:nvSpPr>
        <p:spPr>
          <a:xfrm rot="10800000" flipV="1">
            <a:off x="1394596" y="13847806"/>
            <a:ext cx="2071702" cy="357190"/>
          </a:xfrm>
          <a:prstGeom prst="rect">
            <a:avLst/>
          </a:prstGeom>
        </p:spPr>
        <p:txBody>
          <a:bodyPr vert="horz" lIns="114866" tIns="57433" rIns="114866" bIns="57433" rtlCol="0">
            <a:noAutofit/>
          </a:bodyPr>
          <a:lstStyle/>
          <a:p>
            <a:pPr marL="430754" marR="0" lvl="0" indent="-430754" algn="ctr" defTabSz="11486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485023" y="14026401"/>
            <a:ext cx="914400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Rectángulo"/>
          <p:cNvSpPr/>
          <p:nvPr/>
        </p:nvSpPr>
        <p:spPr>
          <a:xfrm>
            <a:off x="1466034" y="13847806"/>
            <a:ext cx="192882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10 Marcador de texto"/>
          <p:cNvSpPr txBox="1">
            <a:spLocks/>
          </p:cNvSpPr>
          <p:nvPr/>
        </p:nvSpPr>
        <p:spPr>
          <a:xfrm rot="10800000" flipV="1">
            <a:off x="1323158" y="14168339"/>
            <a:ext cx="2071702" cy="285752"/>
          </a:xfrm>
          <a:prstGeom prst="rect">
            <a:avLst/>
          </a:prstGeom>
        </p:spPr>
        <p:txBody>
          <a:bodyPr vert="horz" lIns="114866" tIns="57433" rIns="114866" bIns="57433" rtlCol="0">
            <a:noAutofit/>
          </a:bodyPr>
          <a:lstStyle/>
          <a:p>
            <a:pPr marL="430754" marR="0" lvl="0" indent="-430754" algn="ctr" defTabSz="11486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1100" b="1" dirty="0" smtClean="0">
                <a:solidFill>
                  <a:srgbClr val="C00000"/>
                </a:solidFill>
              </a:rPr>
              <a:t>Acción complementaria </a:t>
            </a:r>
          </a:p>
          <a:p>
            <a:pPr marL="430754" marR="0" lvl="0" indent="-430754" algn="ctr" defTabSz="11486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heme/theme1.xml><?xml version="1.0" encoding="utf-8"?>
<a:theme xmlns:a="http://schemas.openxmlformats.org/drawingml/2006/main" name="Tema de Office">
  <a:themeElements>
    <a:clrScheme name="Viajes">
      <a:dk1>
        <a:sysClr val="windowText" lastClr="00008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ersonalizado 1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147</Words>
  <Application>Microsoft Office PowerPoint</Application>
  <PresentationFormat>Personalizado</PresentationFormat>
  <Paragraphs>44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María José</dc:creator>
  <cp:lastModifiedBy>win7</cp:lastModifiedBy>
  <cp:revision>110</cp:revision>
  <dcterms:created xsi:type="dcterms:W3CDTF">2009-12-25T20:03:37Z</dcterms:created>
  <dcterms:modified xsi:type="dcterms:W3CDTF">2011-01-09T21:01:29Z</dcterms:modified>
</cp:coreProperties>
</file>